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8" r:id="rId2"/>
    <p:sldId id="261" r:id="rId3"/>
    <p:sldId id="266" r:id="rId4"/>
    <p:sldId id="267" r:id="rId5"/>
    <p:sldId id="280" r:id="rId6"/>
    <p:sldId id="269" r:id="rId7"/>
    <p:sldId id="282" r:id="rId8"/>
    <p:sldId id="283" r:id="rId9"/>
    <p:sldId id="272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Montserrat" panose="020B060402020202020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84" userDrawn="1">
          <p15:clr>
            <a:srgbClr val="A4A3A4"/>
          </p15:clr>
        </p15:guide>
        <p15:guide id="3" orient="horz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BB"/>
    <a:srgbClr val="E46C2A"/>
    <a:srgbClr val="FF7300"/>
    <a:srgbClr val="0061AF"/>
    <a:srgbClr val="8F9092"/>
    <a:srgbClr val="DDDEDE"/>
    <a:srgbClr val="222A3F"/>
    <a:srgbClr val="00B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7"/>
  </p:normalViewPr>
  <p:slideViewPr>
    <p:cSldViewPr snapToGrid="0" showGuides="1">
      <p:cViewPr varScale="1">
        <p:scale>
          <a:sx n="94" d="100"/>
          <a:sy n="94" d="100"/>
        </p:scale>
        <p:origin x="283" y="67"/>
      </p:cViewPr>
      <p:guideLst>
        <p:guide pos="3884"/>
        <p:guide orient="horz"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36371-251F-4ED8-9B56-EDA7AD5BC192}" type="datetimeFigureOut">
              <a:rPr lang="ru-RU" smtClean="0"/>
              <a:t>05.07.2026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B1231-4811-4266-96DE-A5316DE68A6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B1231-4811-4266-96DE-A5316DE68A66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B1231-4811-4266-96DE-A5316DE68A6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863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>
            <a:fillRect/>
          </a:stretch>
        </p:blipFill>
        <p:spPr>
          <a:xfrm>
            <a:off x="8040340" y="-1"/>
            <a:ext cx="4151660" cy="1223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38" y="170399"/>
            <a:ext cx="1656000" cy="883200"/>
          </a:xfrm>
          <a:prstGeom prst="rect">
            <a:avLst/>
          </a:prstGeom>
        </p:spPr>
      </p:pic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62" y="170399"/>
            <a:ext cx="1656000" cy="88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E46C2A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956" y="-135287"/>
            <a:ext cx="2376074" cy="1512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>
            <a:fillRect/>
          </a:stretch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>
            <a:fillRect/>
          </a:stretch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>
            <a:fillRect/>
          </a:stretch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9525956" y="-144001"/>
            <a:ext cx="2376074" cy="1512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94" y="558606"/>
            <a:ext cx="2484000" cy="1656000"/>
          </a:xfrm>
          <a:prstGeom prst="rect">
            <a:avLst/>
          </a:prstGeom>
        </p:spPr>
      </p:pic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50"/>
            <a:ext cx="5886994" cy="40885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5421086" y="6358343"/>
            <a:ext cx="1331114" cy="584775"/>
          </a:xfrm>
        </p:spPr>
        <p:txBody>
          <a:bodyPr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Bled, 202</a:t>
            </a:r>
            <a:r>
              <a:rPr lang="ru-RU" sz="1600" dirty="0" smtClean="0">
                <a:solidFill>
                  <a:schemeClr val="tx1"/>
                </a:solidFill>
              </a:rPr>
              <a:t>6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5745098" y="3980411"/>
            <a:ext cx="5331278" cy="2246769"/>
          </a:xfrm>
        </p:spPr>
        <p:txBody>
          <a:bodyPr/>
          <a:lstStyle/>
          <a:p>
            <a:pPr algn="r"/>
            <a:r>
              <a:rPr lang="en-US" sz="2000" b="1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Student:</a:t>
            </a:r>
            <a:endParaRPr lang="ru-RU" sz="2000" b="1" dirty="0" smtClean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А</a:t>
            </a:r>
            <a:r>
              <a:rPr lang="en-US" sz="2000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.</a:t>
            </a:r>
            <a:r>
              <a:rPr lang="ru-RU" sz="2000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М</a:t>
            </a:r>
            <a:r>
              <a:rPr lang="en-US" sz="2000" dirty="0" smtClean="0">
                <a:solidFill>
                  <a:schemeClr val="tx1"/>
                </a:solidFill>
                <a:latin typeface="Montserrat" panose="00000500000000000000" pitchFamily="2" charset="-52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Montserrat" panose="00000500000000000000" pitchFamily="2" charset="-52"/>
              </a:rPr>
              <a:t>Khalilova</a:t>
            </a:r>
            <a:endParaRPr lang="ru-RU" sz="2000" dirty="0" smtClean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pPr algn="r"/>
            <a:endParaRPr lang="ru-RU" sz="2000" dirty="0" smtClean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pPr algn="r"/>
            <a:r>
              <a:rPr lang="en-US" sz="2000" b="1" dirty="0">
                <a:solidFill>
                  <a:schemeClr val="tx1"/>
                </a:solidFill>
              </a:rPr>
              <a:t>Research </a:t>
            </a:r>
            <a:r>
              <a:rPr lang="en-US" sz="2000" b="1" dirty="0" smtClean="0">
                <a:solidFill>
                  <a:schemeClr val="tx1"/>
                </a:solidFill>
              </a:rPr>
              <a:t>Advisor</a:t>
            </a:r>
            <a:r>
              <a:rPr lang="ru-RU" sz="2000" b="1" dirty="0" smtClean="0">
                <a:solidFill>
                  <a:schemeClr val="tx1"/>
                </a:solidFill>
              </a:rPr>
              <a:t>:</a:t>
            </a:r>
          </a:p>
          <a:p>
            <a:pPr algn="r"/>
            <a:r>
              <a:rPr lang="en-US" sz="2000" dirty="0" err="1" smtClean="0">
                <a:solidFill>
                  <a:schemeClr val="tx1"/>
                </a:solidFill>
              </a:rPr>
              <a:t>M.Yu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Khlopov</a:t>
            </a:r>
            <a:r>
              <a:rPr lang="en-US" sz="2000" dirty="0">
                <a:solidFill>
                  <a:schemeClr val="tx1"/>
                </a:solidFill>
              </a:rPr>
              <a:t>, Dr. Sci. (Phys.-Math.), Prof., Dept. No. 40</a:t>
            </a:r>
            <a:endParaRPr lang="ru-RU" sz="2000" dirty="0" smtClean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-394444" y="2741253"/>
            <a:ext cx="11470820" cy="523220"/>
          </a:xfrm>
        </p:spPr>
        <p:txBody>
          <a:bodyPr/>
          <a:lstStyle/>
          <a:p>
            <a:pPr algn="r"/>
            <a:r>
              <a:rPr lang="en-US" sz="2800" dirty="0" smtClean="0"/>
              <a:t>CAPTURE OF DARK ATOMS BY CELESTIAL BODIES</a:t>
            </a:r>
            <a:endParaRPr lang="ru-RU" sz="2800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11470511" y="2257063"/>
            <a:ext cx="23150" cy="3970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6" y="635649"/>
            <a:ext cx="2546278" cy="162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>
          <a:xfrm>
            <a:off x="974606" y="1628362"/>
            <a:ext cx="10462213" cy="1323439"/>
          </a:xfrm>
        </p:spPr>
        <p:txBody>
          <a:bodyPr/>
          <a:lstStyle/>
          <a:p>
            <a:r>
              <a:rPr lang="en-US" sz="2000" dirty="0"/>
              <a:t>Long-term searches for weakly interacting massive particles (WIMPs) have not yielded any results, which motivates the development of alternative scenarios. One such scenario is the dark atom model: bound states of a multiply charged particle with helium </a:t>
            </a:r>
            <a:r>
              <a:rPr lang="en-US" sz="2000" dirty="0" smtClean="0"/>
              <a:t>nuclei</a:t>
            </a:r>
            <a:r>
              <a:rPr lang="ru-RU" sz="2000" dirty="0" smtClean="0"/>
              <a:t>: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59572" y="328324"/>
            <a:ext cx="9199890" cy="584775"/>
          </a:xfrm>
        </p:spPr>
        <p:txBody>
          <a:bodyPr/>
          <a:lstStyle/>
          <a:p>
            <a:r>
              <a:rPr lang="en-US" sz="3200" dirty="0">
                <a:latin typeface="Montserrat" panose="020B0604020202020204" charset="0"/>
              </a:rPr>
              <a:t>RELEVANCE AND OBJECTIVES</a:t>
            </a:r>
            <a:endParaRPr lang="en-US" sz="3200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77636" y="1045029"/>
            <a:ext cx="8164" cy="2408464"/>
          </a:xfrm>
          <a:prstGeom prst="line">
            <a:avLst/>
          </a:prstGeom>
          <a:ln>
            <a:solidFill>
              <a:srgbClr val="005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6" b="28872"/>
          <a:stretch/>
        </p:blipFill>
        <p:spPr bwMode="auto">
          <a:xfrm>
            <a:off x="0" y="3905533"/>
            <a:ext cx="12192000" cy="295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642665" y="6449784"/>
            <a:ext cx="301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2</a:t>
            </a:r>
            <a:endParaRPr lang="en-US" sz="1600" dirty="0" smtClean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903" y="2565552"/>
            <a:ext cx="1252382" cy="386249"/>
          </a:xfrm>
          <a:prstGeom prst="rect">
            <a:avLst/>
          </a:prstGeom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9" t="17276" r="9888" b="33130"/>
          <a:stretch/>
        </p:blipFill>
        <p:spPr bwMode="auto">
          <a:xfrm>
            <a:off x="10021204" y="211715"/>
            <a:ext cx="1754236" cy="9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</p:spPr>
        <p:txBody>
          <a:bodyPr/>
          <a:lstStyle/>
          <a:p>
            <a:r>
              <a:rPr lang="en-US" dirty="0" smtClean="0">
                <a:latin typeface="Montserrat" panose="020B0604020202020204" charset="0"/>
              </a:rPr>
              <a:t>AIM </a:t>
            </a:r>
            <a:r>
              <a:rPr lang="en-US" dirty="0">
                <a:latin typeface="Montserrat" panose="020B0604020202020204" charset="0"/>
              </a:rPr>
              <a:t>AND </a:t>
            </a:r>
            <a:r>
              <a:rPr lang="en-US" dirty="0" smtClean="0">
                <a:latin typeface="Montserrat" panose="020B0604020202020204" charset="0"/>
              </a:rPr>
              <a:t>OBJECTIVES</a:t>
            </a:r>
            <a:endParaRPr lang="en-US" dirty="0">
              <a:latin typeface="Montserrat" panose="020B0604020202020204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582" y="2896186"/>
            <a:ext cx="2305441" cy="230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9572" y="1216201"/>
            <a:ext cx="109847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55BB"/>
                </a:solidFill>
                <a:latin typeface="Montserrat" panose="020B0604020202020204" charset="0"/>
              </a:rPr>
              <a:t>Aim: </a:t>
            </a:r>
            <a:r>
              <a:rPr lang="en-US" dirty="0">
                <a:latin typeface="Montserrat" panose="020B0604020202020204" charset="0"/>
              </a:rPr>
              <a:t>theoretical modeling of dark atom capture, estimation of the heat flux from their </a:t>
            </a:r>
            <a:r>
              <a:rPr lang="en-US" dirty="0" err="1">
                <a:latin typeface="Montserrat" panose="020B0604020202020204" charset="0"/>
              </a:rPr>
              <a:t>thermalization</a:t>
            </a:r>
            <a:r>
              <a:rPr lang="en-US" dirty="0">
                <a:latin typeface="Montserrat" panose="020B0604020202020204" charset="0"/>
              </a:rPr>
              <a:t> and fusion reactions, as well as determination of the dark atom distribution inside celestial bodies.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94560" y="2883602"/>
            <a:ext cx="734973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>
                <a:latin typeface="Montserrat" panose="020B0604020202020204" charset="0"/>
              </a:rPr>
              <a:t>Describe the dark atom model and the constraints on its parameters from experimental </a:t>
            </a:r>
            <a:r>
              <a:rPr lang="en-US" sz="1400" dirty="0" smtClean="0">
                <a:latin typeface="Montserrat" panose="020B0604020202020204" charset="0"/>
              </a:rPr>
              <a:t>data;</a:t>
            </a:r>
          </a:p>
          <a:p>
            <a:pPr marL="342900" indent="-342900">
              <a:buAutoNum type="arabicPeriod"/>
            </a:pPr>
            <a:endParaRPr lang="en-US" sz="1400" dirty="0" smtClean="0">
              <a:latin typeface="Montserrat" panose="020B0604020202020204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Montserrat" panose="020B0604020202020204" charset="0"/>
              </a:rPr>
              <a:t>Estimate the </a:t>
            </a:r>
            <a:r>
              <a:rPr lang="en-US" sz="1400" b="1" dirty="0" err="1">
                <a:latin typeface="Montserrat" panose="020B0604020202020204" charset="0"/>
              </a:rPr>
              <a:t>thermalization</a:t>
            </a:r>
            <a:r>
              <a:rPr lang="en-US" sz="1400" b="1" dirty="0">
                <a:latin typeface="Montserrat" panose="020B0604020202020204" charset="0"/>
              </a:rPr>
              <a:t> depth </a:t>
            </a:r>
            <a:r>
              <a:rPr lang="en-US" sz="1400" dirty="0">
                <a:latin typeface="Montserrat" panose="020B0604020202020204" charset="0"/>
              </a:rPr>
              <a:t>of dark atoms inside a celestial body;</a:t>
            </a:r>
          </a:p>
          <a:p>
            <a:pPr marL="342900" indent="-342900">
              <a:buAutoNum type="arabicPeriod"/>
            </a:pPr>
            <a:endParaRPr lang="en-US" sz="1400" dirty="0">
              <a:latin typeface="Montserrat" panose="020B0604020202020204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Montserrat" panose="020B0604020202020204" charset="0"/>
              </a:rPr>
              <a:t>Obtain analytical expressions for the energy release due to </a:t>
            </a:r>
            <a:r>
              <a:rPr lang="en-US" sz="1400" b="1" dirty="0">
                <a:latin typeface="Montserrat" panose="020B0604020202020204" charset="0"/>
              </a:rPr>
              <a:t>fusion reactions </a:t>
            </a:r>
            <a:r>
              <a:rPr lang="en-US" sz="1400" dirty="0">
                <a:latin typeface="Montserrat" panose="020B0604020202020204" charset="0"/>
              </a:rPr>
              <a:t>of dark atoms with ordinary matter nuclei;</a:t>
            </a:r>
          </a:p>
          <a:p>
            <a:pPr marL="342900" indent="-342900">
              <a:buAutoNum type="arabicPeriod"/>
            </a:pPr>
            <a:endParaRPr lang="en-US" sz="1400" dirty="0">
              <a:latin typeface="Montserrat" panose="020B0604020202020204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Montserrat" panose="020B0604020202020204" charset="0"/>
              </a:rPr>
              <a:t>Construct a </a:t>
            </a:r>
            <a:r>
              <a:rPr lang="en-US" sz="1400" b="1" dirty="0">
                <a:latin typeface="Montserrat" panose="020B0604020202020204" charset="0"/>
              </a:rPr>
              <a:t>heat conduction equation </a:t>
            </a:r>
            <a:r>
              <a:rPr lang="en-US" sz="1400" dirty="0">
                <a:latin typeface="Montserrat" panose="020B0604020202020204" charset="0"/>
              </a:rPr>
              <a:t>with two heating sources — </a:t>
            </a:r>
            <a:r>
              <a:rPr lang="en-US" sz="1400" dirty="0" err="1">
                <a:latin typeface="Montserrat" panose="020B0604020202020204" charset="0"/>
              </a:rPr>
              <a:t>thermalization</a:t>
            </a:r>
            <a:r>
              <a:rPr lang="en-US" sz="1400" dirty="0">
                <a:latin typeface="Montserrat" panose="020B0604020202020204" charset="0"/>
              </a:rPr>
              <a:t> and fusion reactions;</a:t>
            </a:r>
          </a:p>
          <a:p>
            <a:pPr marL="342900" indent="-342900">
              <a:buAutoNum type="arabicPeriod"/>
            </a:pPr>
            <a:endParaRPr lang="en-US" sz="1400" dirty="0">
              <a:latin typeface="Montserrat" panose="020B0604020202020204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Montserrat" panose="020B0604020202020204" charset="0"/>
              </a:rPr>
              <a:t>Obtain the </a:t>
            </a:r>
            <a:r>
              <a:rPr lang="en-US" sz="1400" b="1" dirty="0">
                <a:latin typeface="Montserrat" panose="020B0604020202020204" charset="0"/>
              </a:rPr>
              <a:t>concentration distribution </a:t>
            </a:r>
            <a:r>
              <a:rPr lang="en-US" sz="1400" dirty="0">
                <a:latin typeface="Montserrat" panose="020B0604020202020204" charset="0"/>
              </a:rPr>
              <a:t>of dark atoms inside an object taking into account diffusion, gravity, and the sink due to reactions;</a:t>
            </a:r>
          </a:p>
          <a:p>
            <a:pPr marL="342900" indent="-342900">
              <a:buAutoNum type="arabicPeriod"/>
            </a:pPr>
            <a:endParaRPr lang="en-US" sz="1400" dirty="0">
              <a:latin typeface="Montserrat" panose="020B0604020202020204" charset="0"/>
            </a:endParaRPr>
          </a:p>
          <a:p>
            <a:pPr marL="342900" indent="-342900">
              <a:buAutoNum type="arabicPeriod"/>
            </a:pPr>
            <a:r>
              <a:rPr lang="en-US" sz="1400" dirty="0">
                <a:latin typeface="Montserrat" panose="020B0604020202020204" charset="0"/>
              </a:rPr>
              <a:t>Solve </a:t>
            </a:r>
            <a:r>
              <a:rPr lang="en-US" sz="1400" dirty="0" smtClean="0">
                <a:latin typeface="Montserrat" panose="020B0604020202020204" charset="0"/>
              </a:rPr>
              <a:t>the resulting equations </a:t>
            </a:r>
            <a:r>
              <a:rPr lang="en-US" sz="1400" dirty="0">
                <a:latin typeface="Montserrat" panose="020B0604020202020204" charset="0"/>
              </a:rPr>
              <a:t>for asteroid Ida.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94560" y="2273356"/>
            <a:ext cx="1590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55BB"/>
                </a:solidFill>
                <a:latin typeface="Montserrat" panose="00000500000000000000" pitchFamily="2" charset="-52"/>
              </a:rPr>
              <a:t>Objectives:</a:t>
            </a: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9" t="17276" r="9888" b="33130"/>
          <a:stretch/>
        </p:blipFill>
        <p:spPr bwMode="auto">
          <a:xfrm>
            <a:off x="10021204" y="211715"/>
            <a:ext cx="1754236" cy="9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359726"/>
            <a:ext cx="9199890" cy="521970"/>
          </a:xfrm>
        </p:spPr>
        <p:txBody>
          <a:bodyPr/>
          <a:lstStyle/>
          <a:p>
            <a:r>
              <a:rPr lang="en-US" dirty="0" smtClean="0"/>
              <a:t>MODEL </a:t>
            </a:r>
            <a:r>
              <a:rPr lang="en-US" dirty="0"/>
              <a:t>AND </a:t>
            </a:r>
            <a:r>
              <a:rPr lang="en-US" dirty="0" smtClean="0"/>
              <a:t>CONSTRAINTS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699438" y="2873091"/>
            <a:ext cx="17427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55BB"/>
                </a:solidFill>
                <a:latin typeface="Montserrat" panose="020B0604020202020204" charset="0"/>
              </a:rPr>
              <a:t>Parameters</a:t>
            </a:r>
            <a:r>
              <a:rPr lang="ru-RU" sz="2000" dirty="0" smtClean="0">
                <a:solidFill>
                  <a:srgbClr val="0055BB"/>
                </a:solidFill>
                <a:latin typeface="Montserrat" panose="020B0604020202020204" charset="0"/>
              </a:rPr>
              <a:t>:</a:t>
            </a:r>
            <a:endParaRPr lang="en-US" sz="2000" dirty="0">
              <a:solidFill>
                <a:srgbClr val="0055BB"/>
              </a:solidFill>
              <a:latin typeface="Montserrat" panose="020B060402020202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1307" y="1258715"/>
            <a:ext cx="10466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Montserrat" panose="020B0604020202020204" charset="0"/>
              </a:rPr>
              <a:t>Dark </a:t>
            </a:r>
            <a:r>
              <a:rPr lang="en-US" b="1" dirty="0">
                <a:latin typeface="Montserrat" panose="020B0604020202020204" charset="0"/>
              </a:rPr>
              <a:t>atoms </a:t>
            </a:r>
            <a:r>
              <a:rPr lang="en-US" dirty="0">
                <a:latin typeface="Montserrat" panose="020B0604020202020204" charset="0"/>
              </a:rPr>
              <a:t>are hypothetical composite dark matter particles — bound states of a multiply charged </a:t>
            </a:r>
            <a:r>
              <a:rPr lang="en-US" dirty="0" smtClean="0">
                <a:latin typeface="Montserrat" panose="020B0604020202020204" charset="0"/>
              </a:rPr>
              <a:t>particle</a:t>
            </a:r>
            <a:r>
              <a:rPr lang="ru-RU" dirty="0" smtClean="0">
                <a:latin typeface="Montserrat" panose="020B0604020202020204" charset="0"/>
              </a:rPr>
              <a:t>  </a:t>
            </a:r>
            <a:r>
              <a:rPr lang="en-US" dirty="0" smtClean="0">
                <a:latin typeface="Montserrat" panose="020B0604020202020204" charset="0"/>
              </a:rPr>
              <a:t> </a:t>
            </a:r>
            <a:r>
              <a:rPr lang="ru-RU" dirty="0" smtClean="0">
                <a:latin typeface="Montserrat" panose="020B0604020202020204" charset="0"/>
              </a:rPr>
              <a:t>         </a:t>
            </a:r>
            <a:r>
              <a:rPr lang="en-US" dirty="0" smtClean="0">
                <a:latin typeface="Montserrat" panose="020B0604020202020204" charset="0"/>
              </a:rPr>
              <a:t>with </a:t>
            </a:r>
            <a:r>
              <a:rPr lang="en-US" dirty="0">
                <a:latin typeface="Montserrat" panose="020B0604020202020204" charset="0"/>
              </a:rPr>
              <a:t>helium </a:t>
            </a:r>
            <a:r>
              <a:rPr lang="en-US" dirty="0" smtClean="0">
                <a:latin typeface="Montserrat" panose="020B0604020202020204" charset="0"/>
              </a:rPr>
              <a:t>nuclei</a:t>
            </a:r>
            <a:r>
              <a:rPr lang="ru-RU" dirty="0" smtClean="0">
                <a:latin typeface="Montserrat" panose="020B0604020202020204" charset="0"/>
              </a:rPr>
              <a:t>:                </a:t>
            </a:r>
            <a:r>
              <a:rPr lang="en-US" dirty="0" smtClean="0">
                <a:latin typeface="Montserrat" panose="020B0604020202020204" charset="0"/>
              </a:rPr>
              <a:t>Unlike </a:t>
            </a:r>
            <a:r>
              <a:rPr lang="en-US" dirty="0">
                <a:latin typeface="Montserrat" panose="020B0604020202020204" charset="0"/>
              </a:rPr>
              <a:t>traditional WIMPs, dark atoms have nuclear interactions with ordinary matter</a:t>
            </a:r>
            <a:r>
              <a:rPr lang="en-US" dirty="0" smtClean="0">
                <a:latin typeface="Montserrat" panose="020B0604020202020204" charset="0"/>
              </a:rPr>
              <a:t>.</a:t>
            </a:r>
            <a:endParaRPr lang="en-US" dirty="0" smtClean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4369"/>
          <a:stretch/>
        </p:blipFill>
        <p:spPr>
          <a:xfrm>
            <a:off x="3706412" y="1585780"/>
            <a:ext cx="619211" cy="26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865" y="1553669"/>
            <a:ext cx="914528" cy="333422"/>
          </a:xfrm>
          <a:prstGeom prst="rect">
            <a:avLst/>
          </a:prstGeom>
        </p:spPr>
      </p:pic>
      <p:sp>
        <p:nvSpPr>
          <p:cNvPr id="10" name="Текст 3"/>
          <p:cNvSpPr>
            <a:spLocks noGrp="1"/>
          </p:cNvSpPr>
          <p:nvPr>
            <p:ph type="body" sz="quarter" idx="11"/>
          </p:nvPr>
        </p:nvSpPr>
        <p:spPr>
          <a:xfrm>
            <a:off x="699438" y="3391849"/>
            <a:ext cx="3639591" cy="178510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Mass</a:t>
            </a:r>
            <a:r>
              <a:rPr lang="ru-RU" sz="2000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Density in the galactic </a:t>
            </a:r>
            <a:r>
              <a:rPr lang="en-US" sz="2000" dirty="0" smtClean="0">
                <a:solidFill>
                  <a:schemeClr val="tx1"/>
                </a:solidFill>
              </a:rPr>
              <a:t>halo: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Velocity relative to celestial bodies: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49009" y="2705251"/>
            <a:ext cx="4661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55BB"/>
                </a:solidFill>
                <a:latin typeface="Montserrat" panose="020B0604020202020204" charset="0"/>
              </a:rPr>
              <a:t>Allowed concentrations of anomalous isotopes:</a:t>
            </a:r>
          </a:p>
        </p:txBody>
      </p:sp>
      <p:pic>
        <p:nvPicPr>
          <p:cNvPr id="16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9" t="17276" r="9888" b="33130"/>
          <a:stretch/>
        </p:blipFill>
        <p:spPr bwMode="auto">
          <a:xfrm>
            <a:off x="10021204" y="211715"/>
            <a:ext cx="1754236" cy="9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429" y="3442841"/>
            <a:ext cx="3983581" cy="25994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b="83395"/>
          <a:stretch/>
        </p:blipFill>
        <p:spPr>
          <a:xfrm>
            <a:off x="2046613" y="3453011"/>
            <a:ext cx="2292415" cy="2544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/>
          <a:srcRect l="11086" t="39165" r="11622" b="40430"/>
          <a:stretch/>
        </p:blipFill>
        <p:spPr>
          <a:xfrm>
            <a:off x="1963937" y="4107969"/>
            <a:ext cx="1999563" cy="35286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8662" t="79409" r="8363"/>
          <a:stretch/>
        </p:blipFill>
        <p:spPr>
          <a:xfrm>
            <a:off x="3394300" y="4766780"/>
            <a:ext cx="2144502" cy="3557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359726"/>
            <a:ext cx="9199890" cy="521970"/>
          </a:xfrm>
        </p:spPr>
        <p:txBody>
          <a:bodyPr/>
          <a:lstStyle/>
          <a:p>
            <a:r>
              <a:rPr lang="en-US" dirty="0"/>
              <a:t>CAPTURE AND THERMALIZATION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9732" y="2366929"/>
            <a:ext cx="10466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20B0604020202020204" charset="0"/>
              </a:rPr>
              <a:t>Average energy loss per collision</a:t>
            </a:r>
            <a:r>
              <a:rPr lang="en-US" dirty="0" smtClean="0">
                <a:latin typeface="Montserrat" panose="020B0604020202020204" charset="0"/>
              </a:rPr>
              <a:t>:</a:t>
            </a:r>
            <a:endParaRPr lang="en-US" dirty="0">
              <a:latin typeface="Montserrat" panose="020B060402020202020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516" y="2271212"/>
            <a:ext cx="2649823" cy="6332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731" y="928607"/>
            <a:ext cx="4892991" cy="5591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9732" y="1049733"/>
            <a:ext cx="10466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20B0604020202020204" charset="0"/>
              </a:rPr>
              <a:t>Dark atom flux:</a:t>
            </a:r>
            <a:endParaRPr lang="en-US" b="1" dirty="0" smtClean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724" y="1437971"/>
            <a:ext cx="2587041" cy="7534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6937" y="3224395"/>
            <a:ext cx="10466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Montserrat" panose="020B0604020202020204" charset="0"/>
              </a:rPr>
              <a:t>Thermalization</a:t>
            </a:r>
            <a:r>
              <a:rPr lang="en-US" dirty="0">
                <a:latin typeface="Montserrat" panose="020B0604020202020204" charset="0"/>
              </a:rPr>
              <a:t> depth:</a:t>
            </a:r>
            <a:endParaRPr lang="en-US" b="1" dirty="0" smtClean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6855" y="2911777"/>
            <a:ext cx="3524742" cy="9621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9732" y="5431027"/>
            <a:ext cx="10600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20B0604020202020204" charset="0"/>
              </a:rPr>
              <a:t>For parameters typical of the Earth’s crust (ordinary matter number </a:t>
            </a:r>
            <a:r>
              <a:rPr lang="en-US" dirty="0" smtClean="0">
                <a:latin typeface="Montserrat" panose="020B0604020202020204" charset="0"/>
              </a:rPr>
              <a:t>density </a:t>
            </a:r>
            <a:r>
              <a:rPr lang="ru-RU" dirty="0" smtClean="0">
                <a:latin typeface="Montserrat" panose="020B0604020202020204" charset="0"/>
              </a:rPr>
              <a:t>-                       </a:t>
            </a:r>
            <a:r>
              <a:rPr lang="en-US" dirty="0" smtClean="0">
                <a:latin typeface="Montserrat" panose="020B0604020202020204" charset="0"/>
              </a:rPr>
              <a:t>  </a:t>
            </a:r>
            <a:r>
              <a:rPr lang="ru-RU" dirty="0" smtClean="0">
                <a:latin typeface="Montserrat" panose="020B0604020202020204" charset="0"/>
              </a:rPr>
              <a:t> , </a:t>
            </a:r>
            <a:r>
              <a:rPr lang="en-US" dirty="0" smtClean="0">
                <a:latin typeface="Montserrat" panose="020B0604020202020204" charset="0"/>
              </a:rPr>
              <a:t>temperature</a:t>
            </a:r>
            <a:r>
              <a:rPr lang="ru-RU" dirty="0" smtClean="0">
                <a:latin typeface="Montserrat" panose="020B0604020202020204" charset="0"/>
              </a:rPr>
              <a:t> 270 К) </a:t>
            </a:r>
            <a:r>
              <a:rPr lang="en-US" dirty="0" smtClean="0">
                <a:latin typeface="Montserrat" panose="020B0604020202020204" charset="0"/>
              </a:rPr>
              <a:t>and for dark atom’s mass </a:t>
            </a:r>
            <a:r>
              <a:rPr lang="ru-RU" dirty="0" smtClean="0">
                <a:latin typeface="Montserrat" panose="020B0604020202020204" charset="0"/>
              </a:rPr>
              <a:t>2</a:t>
            </a:r>
            <a:r>
              <a:rPr lang="en-US" dirty="0" smtClean="0">
                <a:latin typeface="Montserrat" panose="020B0604020202020204" charset="0"/>
              </a:rPr>
              <a:t> </a:t>
            </a:r>
            <a:r>
              <a:rPr lang="en-US" dirty="0" err="1" smtClean="0">
                <a:latin typeface="Montserrat" panose="020B0604020202020204" charset="0"/>
              </a:rPr>
              <a:t>TeV</a:t>
            </a:r>
            <a:r>
              <a:rPr lang="ru-RU" dirty="0" smtClean="0">
                <a:latin typeface="Montserrat" panose="020B0604020202020204" charset="0"/>
              </a:rPr>
              <a:t>:             </a:t>
            </a:r>
            <a:r>
              <a:rPr lang="en-US" dirty="0" smtClean="0">
                <a:latin typeface="Montserrat" panose="020B0604020202020204" charset="0"/>
              </a:rPr>
              <a:t>60 m</a:t>
            </a:r>
            <a:r>
              <a:rPr lang="ru-RU" dirty="0" smtClean="0">
                <a:latin typeface="Montserrat" panose="020B0604020202020204" charset="0"/>
              </a:rPr>
              <a:t>.</a:t>
            </a:r>
            <a:endParaRPr lang="en-US" b="1" dirty="0" smtClean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49732" y="4017153"/>
            <a:ext cx="3956992" cy="115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12542" t="28291" r="58404" b="5644"/>
          <a:stretch/>
        </p:blipFill>
        <p:spPr>
          <a:xfrm>
            <a:off x="9650134" y="5470394"/>
            <a:ext cx="1445286" cy="34132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/>
          <a:srcRect r="43777" b="-5085"/>
          <a:stretch/>
        </p:blipFill>
        <p:spPr>
          <a:xfrm>
            <a:off x="6788146" y="5754192"/>
            <a:ext cx="633451" cy="27390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9732" y="1665564"/>
            <a:ext cx="10466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20B0604020202020204" charset="0"/>
              </a:rPr>
              <a:t>Total energy release power:</a:t>
            </a:r>
            <a:endParaRPr lang="en-US" b="1" dirty="0" smtClean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9572" y="4108526"/>
            <a:ext cx="11215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latin typeface="Montserrat" panose="020B0604020202020204" charset="0"/>
              </a:rPr>
              <a:t>G – </a:t>
            </a:r>
            <a:r>
              <a:rPr lang="en-US" sz="1400" i="1" dirty="0">
                <a:latin typeface="Montserrat" panose="020B0604020202020204" charset="0"/>
              </a:rPr>
              <a:t>gravitational constant, </a:t>
            </a:r>
            <a:r>
              <a:rPr lang="en-US" sz="1400" i="1" dirty="0" smtClean="0">
                <a:latin typeface="Montserrat" panose="020B0604020202020204" charset="0"/>
              </a:rPr>
              <a:t>M and R – </a:t>
            </a:r>
            <a:r>
              <a:rPr lang="en-US" sz="1400" i="1" dirty="0">
                <a:latin typeface="Montserrat" panose="020B0604020202020204" charset="0"/>
              </a:rPr>
              <a:t>mass and radius of the celestial </a:t>
            </a:r>
            <a:r>
              <a:rPr lang="en-US" sz="1400" i="1" dirty="0" smtClean="0">
                <a:latin typeface="Montserrat" panose="020B0604020202020204" charset="0"/>
              </a:rPr>
              <a:t>body, f – </a:t>
            </a:r>
            <a:r>
              <a:rPr lang="en-US" sz="1400" i="1" dirty="0">
                <a:latin typeface="Montserrat" panose="020B0604020202020204" charset="0"/>
              </a:rPr>
              <a:t>fraction of captured particles, </a:t>
            </a:r>
            <a:r>
              <a:rPr lang="en-US" sz="1400" i="1" dirty="0" smtClean="0">
                <a:latin typeface="Montserrat" panose="020B0604020202020204" charset="0"/>
              </a:rPr>
              <a:t>E – </a:t>
            </a:r>
            <a:r>
              <a:rPr lang="en-US" sz="1400" i="1" dirty="0">
                <a:latin typeface="Montserrat" panose="020B0604020202020204" charset="0"/>
              </a:rPr>
              <a:t>particle energy before collision, </a:t>
            </a:r>
            <a:r>
              <a:rPr lang="en-US" sz="1400" i="1" dirty="0" smtClean="0">
                <a:latin typeface="Montserrat" panose="020B0604020202020204" charset="0"/>
              </a:rPr>
              <a:t>        – </a:t>
            </a:r>
            <a:r>
              <a:rPr lang="en-US" sz="1400" i="1" dirty="0">
                <a:latin typeface="Montserrat" panose="020B0604020202020204" charset="0"/>
              </a:rPr>
              <a:t>particle energy when incident on the celestial body, </a:t>
            </a:r>
            <a:r>
              <a:rPr lang="en-US" sz="1400" i="1" dirty="0" smtClean="0">
                <a:latin typeface="Montserrat" panose="020B0604020202020204" charset="0"/>
              </a:rPr>
              <a:t>            – </a:t>
            </a:r>
            <a:r>
              <a:rPr lang="en-US" sz="1400" i="1" dirty="0">
                <a:latin typeface="Montserrat" panose="020B0604020202020204" charset="0"/>
              </a:rPr>
              <a:t>number density of ordinary matter nuclei, </a:t>
            </a:r>
            <a:r>
              <a:rPr lang="en-US" sz="1400" i="1" dirty="0" smtClean="0">
                <a:latin typeface="Montserrat" panose="020B0604020202020204" charset="0"/>
              </a:rPr>
              <a:t>     – </a:t>
            </a:r>
            <a:r>
              <a:rPr lang="en-US" sz="1400" i="1" dirty="0">
                <a:latin typeface="Montserrat" panose="020B0604020202020204" charset="0"/>
              </a:rPr>
              <a:t>scattering cross-section of the dark atom with a nucleus, </a:t>
            </a:r>
            <a:r>
              <a:rPr lang="en-US" sz="1400" i="1" dirty="0" smtClean="0">
                <a:latin typeface="Montserrat" panose="020B0604020202020204" charset="0"/>
              </a:rPr>
              <a:t>            – </a:t>
            </a:r>
            <a:r>
              <a:rPr lang="en-US" sz="1400" i="1" dirty="0">
                <a:latin typeface="Montserrat" panose="020B0604020202020204" charset="0"/>
              </a:rPr>
              <a:t>mass of the ordinary nucleus with which the interaction occurs, </a:t>
            </a:r>
            <a:r>
              <a:rPr lang="en-US" sz="1400" i="1" dirty="0" smtClean="0">
                <a:latin typeface="Montserrat" panose="020B0604020202020204" charset="0"/>
              </a:rPr>
              <a:t>         – </a:t>
            </a:r>
            <a:r>
              <a:rPr lang="en-US" sz="1400" i="1" dirty="0">
                <a:latin typeface="Montserrat" panose="020B0604020202020204" charset="0"/>
              </a:rPr>
              <a:t>Boltzmann constant.</a:t>
            </a:r>
            <a:endParaRPr lang="en-US" sz="1400" b="1" dirty="0" smtClean="0">
              <a:solidFill>
                <a:schemeClr val="bg1"/>
              </a:solidFill>
              <a:latin typeface="Montserrat" panose="020B060402020202020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/>
          <a:srcRect l="60108" t="30140" r="25912" b="47685"/>
          <a:stretch/>
        </p:blipFill>
        <p:spPr>
          <a:xfrm>
            <a:off x="7502029" y="4584464"/>
            <a:ext cx="492760" cy="21336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/>
          <a:srcRect l="88141" t="23110" b="48907"/>
          <a:stretch/>
        </p:blipFill>
        <p:spPr>
          <a:xfrm>
            <a:off x="2710864" y="4331425"/>
            <a:ext cx="417988" cy="26924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/>
          <a:srcRect l="87327" t="57527" r="5468" b="13435"/>
          <a:stretch/>
        </p:blipFill>
        <p:spPr>
          <a:xfrm>
            <a:off x="3378417" y="4772507"/>
            <a:ext cx="254000" cy="2794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/>
          <a:srcRect l="30340" t="60112" r="64904" b="12433"/>
          <a:stretch/>
        </p:blipFill>
        <p:spPr>
          <a:xfrm>
            <a:off x="2012174" y="4556980"/>
            <a:ext cx="167641" cy="2641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l="18426" t="63357" r="69612" b="13939"/>
          <a:stretch/>
        </p:blipFill>
        <p:spPr>
          <a:xfrm>
            <a:off x="7994789" y="4382305"/>
            <a:ext cx="421640" cy="218440"/>
          </a:xfrm>
          <a:prstGeom prst="rect">
            <a:avLst/>
          </a:prstGeom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9" t="17276" r="9888" b="33130"/>
          <a:stretch/>
        </p:blipFill>
        <p:spPr bwMode="auto">
          <a:xfrm>
            <a:off x="10021204" y="211715"/>
            <a:ext cx="1754236" cy="9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/>
          <a:srcRect l="71750" t="43732" r="15268" b="40430"/>
          <a:stretch/>
        </p:blipFill>
        <p:spPr>
          <a:xfrm>
            <a:off x="10508838" y="5547333"/>
            <a:ext cx="335856" cy="27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5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REACTIONS WITH ORDINARY NUCLEI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559572" y="1179127"/>
            <a:ext cx="106826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ontserrat" panose="020B0604020202020204" charset="0"/>
              </a:rPr>
              <a:t>Energy release power</a:t>
            </a:r>
            <a:r>
              <a:rPr lang="ru-RU" b="1" dirty="0" smtClean="0">
                <a:latin typeface="Montserrat" panose="020B0604020202020204" charset="0"/>
              </a:rPr>
              <a:t>:</a:t>
            </a:r>
            <a:endParaRPr lang="en-US" b="1" dirty="0">
              <a:latin typeface="Montserrat" panose="020B060402020202020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9572" y="1659464"/>
            <a:ext cx="109618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Montserrat" panose="020B0604020202020204" charset="0"/>
              </a:rPr>
              <a:t>(           - </a:t>
            </a:r>
            <a:r>
              <a:rPr lang="en-US" sz="1600" dirty="0">
                <a:latin typeface="Montserrat" panose="020B0604020202020204" charset="0"/>
              </a:rPr>
              <a:t>energy release of a single reaction, can be found as the mass difference between the reaction products and the initial nuclei </a:t>
            </a:r>
            <a:r>
              <a:rPr lang="en-US" sz="1600" dirty="0" smtClean="0">
                <a:latin typeface="Montserrat" panose="020B0604020202020204" charset="0"/>
              </a:rPr>
              <a:t>(is </a:t>
            </a:r>
            <a:r>
              <a:rPr lang="en-US" sz="1600" dirty="0">
                <a:latin typeface="Montserrat" panose="020B0604020202020204" charset="0"/>
              </a:rPr>
              <a:t>estimated in the tens of MeV </a:t>
            </a:r>
            <a:r>
              <a:rPr lang="en-US" sz="1600" dirty="0" smtClean="0">
                <a:latin typeface="Montserrat" panose="020B0604020202020204" charset="0"/>
              </a:rPr>
              <a:t>range)</a:t>
            </a:r>
            <a:r>
              <a:rPr lang="ru-RU" sz="1600" dirty="0" smtClean="0">
                <a:latin typeface="Montserrat" panose="020B0604020202020204" charset="0"/>
              </a:rPr>
              <a:t>,        </a:t>
            </a:r>
            <a:r>
              <a:rPr lang="en-US" sz="1600" dirty="0" smtClean="0">
                <a:latin typeface="Montserrat" panose="020B0604020202020204" charset="0"/>
              </a:rPr>
              <a:t> </a:t>
            </a:r>
            <a:r>
              <a:rPr lang="ru-RU" sz="1600" dirty="0" smtClean="0">
                <a:latin typeface="Montserrat" panose="020B0604020202020204" charset="0"/>
              </a:rPr>
              <a:t>- </a:t>
            </a:r>
            <a:r>
              <a:rPr lang="en-US" sz="1600" dirty="0">
                <a:latin typeface="Montserrat" panose="020B0604020202020204" charset="0"/>
              </a:rPr>
              <a:t>concentration of dark atoms in a given volume</a:t>
            </a:r>
            <a:r>
              <a:rPr lang="ru-RU" sz="1600" dirty="0" smtClean="0">
                <a:latin typeface="Montserrat" panose="020B0604020202020204" charset="0"/>
              </a:rPr>
              <a:t>,          - </a:t>
            </a:r>
            <a:r>
              <a:rPr lang="en-US" sz="1600" dirty="0">
                <a:latin typeface="Montserrat" panose="020B0604020202020204" charset="0"/>
              </a:rPr>
              <a:t>product of the interaction cross-section and the relative velocity of the dark atom and the nucleus</a:t>
            </a:r>
            <a:r>
              <a:rPr lang="ru-RU" sz="1600" dirty="0" smtClean="0">
                <a:latin typeface="Montserrat" panose="020B0604020202020204" charset="0"/>
              </a:rPr>
              <a:t>)</a:t>
            </a:r>
            <a:r>
              <a:rPr lang="en-US" sz="1600" dirty="0">
                <a:latin typeface="Montserrat" panose="020B0604020202020204" charset="0"/>
              </a:rPr>
              <a:t>.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9572" y="2907246"/>
            <a:ext cx="11215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ontserrat" panose="020B0604020202020204" charset="0"/>
              </a:rPr>
              <a:t>Characteristic reaction </a:t>
            </a:r>
            <a:r>
              <a:rPr lang="en-US" b="1" dirty="0" smtClean="0">
                <a:latin typeface="Montserrat" panose="020B0604020202020204" charset="0"/>
              </a:rPr>
              <a:t>time </a:t>
            </a:r>
            <a:r>
              <a:rPr lang="en-US" dirty="0" smtClean="0">
                <a:latin typeface="Montserrat" panose="020B0604020202020204" charset="0"/>
              </a:rPr>
              <a:t>for</a:t>
            </a:r>
            <a:r>
              <a:rPr lang="ru-RU" dirty="0" smtClean="0">
                <a:latin typeface="Montserrat" panose="020B0604020202020204" charset="0"/>
              </a:rPr>
              <a:t>                                                                      </a:t>
            </a:r>
            <a:r>
              <a:rPr lang="en-US" sz="1600" dirty="0" smtClean="0">
                <a:latin typeface="Montserrat" panose="020B0604020202020204" charset="0"/>
              </a:rPr>
              <a:t>s</a:t>
            </a:r>
            <a:r>
              <a:rPr lang="ru-RU" dirty="0" smtClean="0">
                <a:latin typeface="Montserrat" panose="020B0604020202020204" charset="0"/>
              </a:rPr>
              <a:t> :               </a:t>
            </a:r>
            <a:r>
              <a:rPr lang="en-US" sz="1600" dirty="0" smtClean="0">
                <a:latin typeface="Montserrat" panose="020B0604020202020204" charset="0"/>
              </a:rPr>
              <a:t>s</a:t>
            </a:r>
            <a:r>
              <a:rPr lang="ru-RU" dirty="0" smtClean="0">
                <a:latin typeface="Montserrat" panose="020B0604020202020204" charset="0"/>
              </a:rPr>
              <a:t>  (</a:t>
            </a:r>
            <a:r>
              <a:rPr lang="en-US" dirty="0" smtClean="0">
                <a:latin typeface="Montserrat" panose="020B0604020202020204" charset="0"/>
              </a:rPr>
              <a:t>about a year</a:t>
            </a:r>
            <a:r>
              <a:rPr lang="ru-RU" dirty="0" smtClean="0">
                <a:latin typeface="Montserrat" panose="020B0604020202020204" charset="0"/>
              </a:rPr>
              <a:t>).</a:t>
            </a:r>
            <a:endParaRPr lang="en-US" dirty="0">
              <a:latin typeface="Montserrat" panose="020B06040202020202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6896" y="1170865"/>
            <a:ext cx="2779923" cy="38585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l="30756" t="-1131" r="48412" b="1072"/>
          <a:stretch/>
        </p:blipFill>
        <p:spPr>
          <a:xfrm>
            <a:off x="721361" y="1659464"/>
            <a:ext cx="518690" cy="34579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l="51167" t="24656" r="36772" b="12150"/>
          <a:stretch/>
        </p:blipFill>
        <p:spPr>
          <a:xfrm>
            <a:off x="7815946" y="2000142"/>
            <a:ext cx="335280" cy="24384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/>
          <a:srcRect l="81361" t="8335" b="16620"/>
          <a:stretch/>
        </p:blipFill>
        <p:spPr>
          <a:xfrm>
            <a:off x="2533629" y="2200861"/>
            <a:ext cx="474590" cy="265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" r="2724" b="4577"/>
          <a:stretch/>
        </p:blipFill>
        <p:spPr>
          <a:xfrm>
            <a:off x="4480310" y="2939523"/>
            <a:ext cx="4133011" cy="2908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r="16978" b="1233"/>
          <a:stretch/>
        </p:blipFill>
        <p:spPr>
          <a:xfrm>
            <a:off x="8965797" y="2987237"/>
            <a:ext cx="722099" cy="2494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431" y="4434644"/>
            <a:ext cx="7401155" cy="649005"/>
          </a:xfrm>
          <a:prstGeom prst="rect">
            <a:avLst/>
          </a:prstGeom>
        </p:spPr>
      </p:pic>
      <p:sp>
        <p:nvSpPr>
          <p:cNvPr id="27" name="Заголовок 1"/>
          <p:cNvSpPr txBox="1">
            <a:spLocks/>
          </p:cNvSpPr>
          <p:nvPr/>
        </p:nvSpPr>
        <p:spPr>
          <a:xfrm>
            <a:off x="582431" y="3749924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en-US" dirty="0"/>
              <a:t>HEAT CONDUCTION EQUATION</a:t>
            </a:r>
            <a:endParaRPr lang="ru-RU" dirty="0"/>
          </a:p>
        </p:txBody>
      </p:sp>
      <p:sp>
        <p:nvSpPr>
          <p:cNvPr id="28" name="Rectangle 27"/>
          <p:cNvSpPr/>
          <p:nvPr/>
        </p:nvSpPr>
        <p:spPr>
          <a:xfrm>
            <a:off x="559572" y="5245149"/>
            <a:ext cx="10984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55BB"/>
                </a:solidFill>
                <a:latin typeface="Montserrat" panose="020B0604020202020204" charset="0"/>
              </a:rPr>
              <a:t>Boundary conditions:</a:t>
            </a:r>
            <a:endParaRPr lang="en-US" dirty="0">
              <a:latin typeface="Montserrat" panose="020B060402020202020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6242" y="5322127"/>
            <a:ext cx="3172268" cy="73352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4512" y="5322127"/>
            <a:ext cx="1524213" cy="800212"/>
          </a:xfrm>
          <a:prstGeom prst="rect">
            <a:avLst/>
          </a:prstGeom>
        </p:spPr>
      </p:pic>
      <p:pic>
        <p:nvPicPr>
          <p:cNvPr id="17" name="Picture 2" descr="Picture background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9" t="17276" r="9888" b="33130"/>
          <a:stretch/>
        </p:blipFill>
        <p:spPr bwMode="auto">
          <a:xfrm>
            <a:off x="10021204" y="211715"/>
            <a:ext cx="1754236" cy="9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/>
          <a:srcRect l="71750" t="43732" r="15268" b="40430"/>
          <a:stretch/>
        </p:blipFill>
        <p:spPr>
          <a:xfrm>
            <a:off x="5524400" y="3047157"/>
            <a:ext cx="279129" cy="22763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9"/>
          <a:srcRect l="71750" t="43732" r="15268" b="40430"/>
          <a:stretch/>
        </p:blipFill>
        <p:spPr>
          <a:xfrm>
            <a:off x="8252360" y="3022237"/>
            <a:ext cx="279129" cy="22763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9"/>
          <a:srcRect l="71750" t="43732" r="15268" b="40430"/>
          <a:stretch/>
        </p:blipFill>
        <p:spPr>
          <a:xfrm>
            <a:off x="6984669" y="3041768"/>
            <a:ext cx="279129" cy="2276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359726"/>
            <a:ext cx="9199890" cy="521970"/>
          </a:xfrm>
        </p:spPr>
        <p:txBody>
          <a:bodyPr/>
          <a:lstStyle/>
          <a:p>
            <a:r>
              <a:rPr lang="en-US" dirty="0"/>
              <a:t>DARK ATOM DISTRIBUTION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969871" y="1283445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55BB"/>
                </a:solidFill>
                <a:latin typeface="Montserrat" panose="020B0604020202020204" charset="0"/>
              </a:rPr>
              <a:t>Continuity equation: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555806" y="1152548"/>
            <a:ext cx="0" cy="4232252"/>
          </a:xfrm>
          <a:prstGeom prst="line">
            <a:avLst/>
          </a:prstGeom>
          <a:ln>
            <a:solidFill>
              <a:srgbClr val="005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8632490" y="4261831"/>
            <a:ext cx="235602" cy="271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257" y="1861670"/>
            <a:ext cx="6239844" cy="70880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720552" y="1999747"/>
            <a:ext cx="109847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Montserrat" panose="020B0604020202020204" charset="0"/>
              </a:rPr>
              <a:t>(         - </a:t>
            </a:r>
            <a:r>
              <a:rPr lang="en-US" sz="1600" dirty="0" smtClean="0">
                <a:latin typeface="Montserrat" panose="020B0604020202020204" charset="0"/>
              </a:rPr>
              <a:t>diffusion velocity</a:t>
            </a:r>
            <a:r>
              <a:rPr lang="ru-RU" sz="1600" dirty="0" smtClean="0">
                <a:latin typeface="Montserrat" panose="020B0604020202020204" charset="0"/>
              </a:rPr>
              <a:t>)</a:t>
            </a:r>
            <a:endParaRPr lang="en-US" sz="1600" dirty="0">
              <a:latin typeface="Montserrat" panose="020B060402020202020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l="15845" t="-3439" r="75814" b="2031"/>
          <a:stretch/>
        </p:blipFill>
        <p:spPr>
          <a:xfrm>
            <a:off x="7934716" y="1874384"/>
            <a:ext cx="426720" cy="58928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969871" y="299769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55BB"/>
                </a:solidFill>
                <a:latin typeface="Montserrat" panose="020B0604020202020204" charset="0"/>
              </a:rPr>
              <a:t>Diffusion equation: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686" y="3707078"/>
            <a:ext cx="7445186" cy="74300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831" y="4595958"/>
            <a:ext cx="1333686" cy="704948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969871" y="4697799"/>
            <a:ext cx="2704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55BB"/>
                </a:solidFill>
                <a:latin typeface="Montserrat" panose="020B0604020202020204" charset="0"/>
              </a:rPr>
              <a:t>Boundary </a:t>
            </a:r>
            <a:r>
              <a:rPr lang="en-US" dirty="0" smtClean="0">
                <a:solidFill>
                  <a:srgbClr val="0055BB"/>
                </a:solidFill>
                <a:latin typeface="Montserrat" panose="020B0604020202020204" charset="0"/>
              </a:rPr>
              <a:t>condition:</a:t>
            </a:r>
            <a:endParaRPr lang="en-US" dirty="0">
              <a:latin typeface="Montserrat" panose="020B060402020202020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686" y="5688520"/>
            <a:ext cx="1823278" cy="75446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480424" y="5885543"/>
            <a:ext cx="6122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Montserrat" panose="020B0604020202020204" charset="0"/>
              </a:rPr>
              <a:t>(</a:t>
            </a:r>
            <a:r>
              <a:rPr lang="en-US" sz="1600" dirty="0" smtClean="0">
                <a:latin typeface="Montserrat" panose="020B0604020202020204" charset="0"/>
              </a:rPr>
              <a:t>here</a:t>
            </a:r>
            <a:r>
              <a:rPr lang="ru-RU" sz="1600" dirty="0" smtClean="0">
                <a:latin typeface="Montserrat" panose="020B0604020202020204" charset="0"/>
              </a:rPr>
              <a:t>                                 )                </a:t>
            </a:r>
            <a:endParaRPr lang="en-US" sz="1600" dirty="0">
              <a:latin typeface="Montserrat" panose="020B0604020202020204" charset="0"/>
            </a:endParaRPr>
          </a:p>
        </p:txBody>
      </p:sp>
      <p:pic>
        <p:nvPicPr>
          <p:cNvPr id="15" name="Picture 2" descr="Picture backgroun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9" t="17276" r="9888" b="33130"/>
          <a:stretch/>
        </p:blipFill>
        <p:spPr bwMode="auto">
          <a:xfrm>
            <a:off x="10021204" y="211715"/>
            <a:ext cx="1754236" cy="9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58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72" y="663751"/>
            <a:ext cx="9199890" cy="523220"/>
          </a:xfrm>
        </p:spPr>
        <p:txBody>
          <a:bodyPr/>
          <a:lstStyle/>
          <a:p>
            <a:r>
              <a:rPr lang="en-US" dirty="0"/>
              <a:t>APPLICATION TO SPECIFIC CELESTIAL BODIES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1901851" y="1731309"/>
            <a:ext cx="22547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Montserrat" panose="020B0604020202020204" charset="0"/>
              </a:rPr>
              <a:t>Asteroid Ida</a:t>
            </a:r>
            <a:endParaRPr lang="en-US" b="1" dirty="0">
              <a:latin typeface="Montserrat" panose="020B060402020202020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80665" y="2329654"/>
            <a:ext cx="5221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55BB"/>
                </a:solidFill>
                <a:latin typeface="Montserrat" panose="020B0604020202020204" charset="0"/>
              </a:rPr>
              <a:t>Mission Galileo data:</a:t>
            </a:r>
            <a:endParaRPr lang="en-US" sz="1600" dirty="0">
              <a:solidFill>
                <a:srgbClr val="0055BB"/>
              </a:solidFill>
              <a:latin typeface="Montserrat" panose="020B060402020202020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240532" y="1731309"/>
            <a:ext cx="16959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Montserrat" panose="020B0604020202020204" charset="0"/>
              </a:rPr>
              <a:t>Planet</a:t>
            </a:r>
            <a:r>
              <a:rPr lang="ru-RU" b="1" dirty="0" smtClean="0">
                <a:latin typeface="Montserrat" panose="020B0604020202020204" charset="0"/>
              </a:rPr>
              <a:t> 9</a:t>
            </a:r>
            <a:endParaRPr lang="en-US" dirty="0">
              <a:latin typeface="Montserrat" panose="020B060402020202020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056132" y="1731309"/>
            <a:ext cx="1768" cy="46286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564132" y="2160320"/>
            <a:ext cx="52214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Montserrat" panose="020B0604020202020204" charset="0"/>
              </a:rPr>
              <a:t>– a hypothetical body beyond the Kuiper belt, whose existence is proposed to explain the anomalous clustering of the orbits of certain trans-Neptunian objects.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64132" y="3710872"/>
            <a:ext cx="5221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55BB"/>
                </a:solidFill>
                <a:latin typeface="Montserrat" panose="020B0604020202020204" charset="0"/>
              </a:rPr>
              <a:t>Assumed parameters: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07665" y="2651648"/>
            <a:ext cx="52214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20B0604020202020204" charset="0"/>
              </a:rPr>
              <a:t>Diameter: 31 km;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20B0604020202020204" charset="0"/>
              </a:rPr>
              <a:t>Density: 2.7 g/cm³;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20B0604020202020204" charset="0"/>
              </a:rPr>
              <a:t>Surface temperature: 155 K;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20B0604020202020204" charset="0"/>
              </a:rPr>
              <a:t>Central temperature: 280 K;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20B0604020202020204" charset="0"/>
              </a:rPr>
              <a:t>Composition: oxygen (40%), iron (22%), silicon (18%), magnesium (15%).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64132" y="4202480"/>
            <a:ext cx="52214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Montserrat" panose="020B0604020202020204" charset="0"/>
              </a:rPr>
              <a:t>Mass</a:t>
            </a:r>
            <a:r>
              <a:rPr lang="ru-RU" sz="1600" dirty="0" smtClean="0">
                <a:latin typeface="Montserrat" panose="020B060402020202020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Montserrat" panose="020B0604020202020204" charset="0"/>
              </a:rPr>
              <a:t>Radius</a:t>
            </a:r>
            <a:r>
              <a:rPr lang="ru-RU" sz="1600" dirty="0" smtClean="0">
                <a:latin typeface="Montserrat" panose="020B060402020202020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20B0604020202020204" charset="0"/>
              </a:rPr>
              <a:t>Distance from the Sun: 400–800 </a:t>
            </a:r>
            <a:r>
              <a:rPr lang="en-US" sz="1600" dirty="0" smtClean="0">
                <a:latin typeface="Montserrat" panose="020B0604020202020204" charset="0"/>
              </a:rPr>
              <a:t>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20B0604020202020204" charset="0"/>
              </a:rPr>
              <a:t>Temperature from solar heating</a:t>
            </a:r>
            <a:r>
              <a:rPr lang="ru-RU" sz="1600" dirty="0" smtClean="0">
                <a:latin typeface="Montserrat" panose="020B0604020202020204" charset="0"/>
              </a:rPr>
              <a:t>: 10-15 К</a:t>
            </a:r>
            <a:endParaRPr lang="en-US" sz="1600" dirty="0">
              <a:latin typeface="Montserrat" panose="020B060402020202020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80665" y="4390252"/>
            <a:ext cx="52214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Montserrat" panose="020B0604020202020204" charset="0"/>
              </a:rPr>
              <a:t>Dark atoms accumulate in a narrow near-surface layer, and their concentration drops sharply with depth. At the surface, we obtain a temperature change due solely to dark atoms </a:t>
            </a:r>
            <a:r>
              <a:rPr lang="en-US" sz="1600" dirty="0" smtClean="0">
                <a:latin typeface="Montserrat" panose="020B0604020202020204" charset="0"/>
              </a:rPr>
              <a:t>– </a:t>
            </a:r>
            <a:r>
              <a:rPr lang="en-US" sz="1600" dirty="0">
                <a:latin typeface="Montserrat" panose="020B0604020202020204" charset="0"/>
              </a:rPr>
              <a:t>0,6 K. Further inside the </a:t>
            </a:r>
            <a:r>
              <a:rPr lang="en-US" sz="1600" dirty="0" err="1">
                <a:latin typeface="Montserrat" panose="020B0604020202020204" charset="0"/>
              </a:rPr>
              <a:t>thermalization</a:t>
            </a:r>
            <a:r>
              <a:rPr lang="en-US" sz="1600" dirty="0">
                <a:latin typeface="Montserrat" panose="020B0604020202020204" charset="0"/>
              </a:rPr>
              <a:t> layer, the temperature decreases </a:t>
            </a:r>
            <a:r>
              <a:rPr lang="en-US" sz="1600" dirty="0" err="1">
                <a:latin typeface="Montserrat" panose="020B0604020202020204" charset="0"/>
              </a:rPr>
              <a:t>quadratically</a:t>
            </a:r>
            <a:r>
              <a:rPr lang="en-US" sz="1600" dirty="0">
                <a:latin typeface="Montserrat" panose="020B0604020202020204" charset="0"/>
              </a:rPr>
              <a:t> to 0,1 K and maintains this value throughout the entire volume.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094" y="4266364"/>
            <a:ext cx="847495" cy="2393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2169" y="4502725"/>
            <a:ext cx="654420" cy="269467"/>
          </a:xfrm>
          <a:prstGeom prst="rect">
            <a:avLst/>
          </a:prstGeom>
        </p:spPr>
      </p:pic>
      <p:pic>
        <p:nvPicPr>
          <p:cNvPr id="15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9" t="17276" r="9888" b="33130"/>
          <a:stretch/>
        </p:blipFill>
        <p:spPr bwMode="auto">
          <a:xfrm>
            <a:off x="10021204" y="211715"/>
            <a:ext cx="1754236" cy="9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8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59572" y="439934"/>
            <a:ext cx="9199890" cy="584775"/>
          </a:xfrm>
        </p:spPr>
        <p:txBody>
          <a:bodyPr/>
          <a:lstStyle/>
          <a:p>
            <a:r>
              <a:rPr lang="en-US" sz="3200" dirty="0" smtClean="0"/>
              <a:t>CONCLUSION</a:t>
            </a:r>
            <a:endParaRPr lang="ru-RU" sz="32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721360" y="1290320"/>
            <a:ext cx="4196080" cy="1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84692" y="1879488"/>
            <a:ext cx="106004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20B0604020202020204" charset="0"/>
              </a:rPr>
              <a:t>The </a:t>
            </a:r>
            <a:r>
              <a:rPr lang="en-US" dirty="0" err="1">
                <a:latin typeface="Montserrat" panose="020B0604020202020204" charset="0"/>
              </a:rPr>
              <a:t>thermalization</a:t>
            </a:r>
            <a:r>
              <a:rPr lang="en-US" dirty="0">
                <a:latin typeface="Montserrat" panose="020B0604020202020204" charset="0"/>
              </a:rPr>
              <a:t> depth of dark atoms is estimated to be 60 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20B0604020202020204" charset="0"/>
              </a:rPr>
              <a:t>A heat conduction equation is constructed taking into account both the </a:t>
            </a:r>
            <a:r>
              <a:rPr lang="en-US" dirty="0" err="1">
                <a:latin typeface="Montserrat" panose="020B0604020202020204" charset="0"/>
              </a:rPr>
              <a:t>thermalization</a:t>
            </a:r>
            <a:r>
              <a:rPr lang="en-US" dirty="0">
                <a:latin typeface="Montserrat" panose="020B0604020202020204" charset="0"/>
              </a:rPr>
              <a:t> of dark atoms and the energy released in fusion reactions with ordinary nuclei;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20B0604020202020204" charset="0"/>
              </a:rPr>
              <a:t>A diffusion equation for dark atoms is derived incorporating gravity, temperature gradient, and the sink due to reactions;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Montserrat" panose="020B0604020202020204" charset="0"/>
              </a:rPr>
              <a:t>In the </a:t>
            </a:r>
            <a:r>
              <a:rPr lang="en-US" dirty="0">
                <a:latin typeface="Montserrat" panose="020B0604020202020204" charset="0"/>
              </a:rPr>
              <a:t>asteroid </a:t>
            </a:r>
            <a:r>
              <a:rPr lang="en-US" dirty="0" smtClean="0">
                <a:latin typeface="Montserrat" panose="020B0604020202020204" charset="0"/>
              </a:rPr>
              <a:t>Ida dark </a:t>
            </a:r>
            <a:r>
              <a:rPr lang="en-US" dirty="0">
                <a:latin typeface="Montserrat" panose="020B0604020202020204" charset="0"/>
              </a:rPr>
              <a:t>atoms accumulate in a narrow near-surface </a:t>
            </a:r>
            <a:r>
              <a:rPr lang="en-US" dirty="0" smtClean="0">
                <a:latin typeface="Montserrat" panose="020B0604020202020204" charset="0"/>
              </a:rPr>
              <a:t>layer and the temperature change is very small;</a:t>
            </a:r>
            <a:endParaRPr lang="en-US" dirty="0">
              <a:latin typeface="Montserrat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20B0604020202020204" charset="0"/>
              </a:rPr>
              <a:t>The fraction of dark atoms in the near-surface accumulation layer inside the asteroid is </a:t>
            </a:r>
            <a:r>
              <a:rPr lang="en-US" dirty="0" smtClean="0">
                <a:latin typeface="Montserrat" panose="020B0604020202020204" charset="0"/>
              </a:rPr>
              <a:t>estimated as           </a:t>
            </a:r>
            <a:r>
              <a:rPr lang="ru-RU" dirty="0" smtClean="0">
                <a:latin typeface="Montserrat" panose="020B0604020202020204" charset="0"/>
              </a:rPr>
              <a:t> </a:t>
            </a:r>
            <a:r>
              <a:rPr lang="en-US" dirty="0" smtClean="0">
                <a:latin typeface="Montserrat" panose="020B0604020202020204" charset="0"/>
              </a:rPr>
              <a:t>;</a:t>
            </a:r>
            <a:endParaRPr lang="en-US" dirty="0">
              <a:latin typeface="Montserrat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20B0604020202020204" charset="0"/>
              </a:rPr>
              <a:t>Prospects for using the model to search for hypothetical Planet 9 in the infrared range are discussed;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 panose="020B0604020202020204" charset="0"/>
              </a:rPr>
              <a:t>This model can be applied to determine the dark atom distribution and thermal balance in other celestial bodies.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4112718"/>
            <a:ext cx="618636" cy="274949"/>
          </a:xfrm>
          <a:prstGeom prst="rect">
            <a:avLst/>
          </a:prstGeom>
        </p:spPr>
      </p:pic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9" t="17276" r="9888" b="33130"/>
          <a:stretch/>
        </p:blipFill>
        <p:spPr bwMode="auto">
          <a:xfrm>
            <a:off x="10021204" y="211715"/>
            <a:ext cx="1754236" cy="9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МИФИ">
  <a:themeElements>
    <a:clrScheme name="Другая 7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809</Words>
  <Application>Microsoft Office PowerPoint</Application>
  <PresentationFormat>Widescreen</PresentationFormat>
  <Paragraphs>76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Arial</vt:lpstr>
      <vt:lpstr>Montserrat</vt:lpstr>
      <vt:lpstr>Шаблон МИФИ</vt:lpstr>
      <vt:lpstr>PowerPoint Presentation</vt:lpstr>
      <vt:lpstr>RELEVANCE AND OBJECTIVES</vt:lpstr>
      <vt:lpstr>AIM AND OBJECTIVES</vt:lpstr>
      <vt:lpstr>MODEL AND CONSTRAINTS</vt:lpstr>
      <vt:lpstr>CAPTURE AND THERMALIZATION</vt:lpstr>
      <vt:lpstr>REACTIONS WITH ORDINARY NUCLEI</vt:lpstr>
      <vt:lpstr>DARK ATOM DISTRIBUTION</vt:lpstr>
      <vt:lpstr>APPLICATION TO SPECIFIC CELESTIAL BODIES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hero</cp:lastModifiedBy>
  <cp:revision>136</cp:revision>
  <dcterms:created xsi:type="dcterms:W3CDTF">2020-05-28T16:18:00Z</dcterms:created>
  <dcterms:modified xsi:type="dcterms:W3CDTF">2026-07-05T20:25:27Z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ICV">
    <vt:lpwstr>046E0EFD56B944659FC3AEBC75B5A311_12</vt:lpwstr>
  </property>
  <property fmtid="{D5CDD505-2E9C-101B-9397-08002B2CF9AE}" pid="4" name="KSOProductBuildVer">
    <vt:lpwstr>1049-12.2.0.23196</vt:lpwstr>
  </property>
</Properties>
</file>